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24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2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Inter" panose="020B0604020202020204" charset="0"/>
      <p:regular r:id="rId29"/>
      <p:bold r:id="rId30"/>
      <p:italic r:id="rId31"/>
      <p:boldItalic r:id="rId32"/>
    </p:embeddedFont>
    <p:embeddedFont>
      <p:font typeface="Oswald" panose="00000500000000000000" pitchFamily="2" charset="0"/>
      <p:regular r:id="rId33"/>
      <p:bold r:id="rId34"/>
    </p:embeddedFont>
    <p:embeddedFont>
      <p:font typeface="Playfair Display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erman Liang" initials="" lastIdx="8" clrIdx="0"/>
  <p:cmAuthor id="1" name="Karla S" initials="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9EC248-8904-4543-8DCC-4A871BDBC4D9}">
  <a:tblStyle styleId="{9E9EC248-8904-4543-8DCC-4A871BDBC4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05.988" idx="1">
    <p:pos x="6000" y="0"/>
    <p:text>Sherman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1:58:00.087" idx="9">
    <p:pos x="93" y="236"/>
    <p:text>Karla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1:58:24.135" idx="10">
    <p:pos x="54" y="189"/>
    <p:text>Karla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1:58:32.740" idx="11">
    <p:pos x="96" y="231"/>
    <p:text>Karla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19:54.006" idx="12">
    <p:pos x="2185" y="70"/>
    <p:text>Karla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8:08.526" idx="13">
    <p:pos x="1722" y="-14"/>
    <p:text>Jasmine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8:08.526" idx="14">
    <p:pos x="3307" y="36"/>
    <p:text>Jasmine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8:08.526" idx="15">
    <p:pos x="1407" y="0"/>
    <p:text>Jasmine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8:08.526" idx="16">
    <p:pos x="2382" y="53"/>
    <p:text>Jasmine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29.640" idx="2">
    <p:pos x="6000" y="0"/>
    <p:text>Sherman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37.719" idx="3">
    <p:pos x="6000" y="0"/>
    <p:text>Sherman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7:03.655" idx="1">
    <p:pos x="3475" y="0"/>
    <p:text>Jasmine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44.528" idx="4">
    <p:pos x="6000" y="0"/>
    <p:text>Sherman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49.640" idx="5">
    <p:pos x="6000" y="0"/>
    <p:text>Sherman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54.769" idx="6">
    <p:pos x="6000" y="0"/>
    <p:text>Sherman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47:59.707" idx="7">
    <p:pos x="6000" y="0"/>
    <p:text>Sherman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2:02:49.316" idx="17">
    <p:pos x="546" y="2676"/>
    <p:text>Karla</p:tex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2-01T00:55:56.122" idx="8">
    <p:pos x="6000" y="0"/>
    <p:text>Sherman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16:06.454" idx="2">
    <p:pos x="2694" y="46"/>
    <p:text>Karla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0:59:01.647" idx="3">
    <p:pos x="2694" y="46"/>
    <p:text>Karla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1T01:12:08.453" idx="4">
    <p:pos x="2694" y="46"/>
    <p:text>Isabella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2:06:53.838" idx="5">
    <p:pos x="2694" y="46"/>
    <p:text>Isabella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2:07:05.961" idx="6">
    <p:pos x="1923" y="-50"/>
    <p:text>Isabella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2:07:18.818" idx="7">
    <p:pos x="1923" y="-50"/>
    <p:text>Isabella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30T22:07:48.061" idx="8">
    <p:pos x="1861" y="55"/>
    <p:text>Isabella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3d381c6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a23d381c6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8e1d291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a8e1d291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a47717ed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aa47717ed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a47717e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3aa47717e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bae3ff28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bae3ff28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1eb2ca1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3a1eb2ca1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1eb2ca1e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a1eb2ca1e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Waze presentation &amp; these pictures as examples on how to make the Architecture Chart.</a:t>
            </a: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23d381c6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a23d381c6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600" y="890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770425" y="69501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5958250" y="69501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05350" y="0"/>
            <a:ext cx="18531300" cy="1028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40850" y="955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4.xml"/><Relationship Id="rId3" Type="http://schemas.openxmlformats.org/officeDocument/2006/relationships/image" Target="../media/image1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8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Public-Safety/Crimes-2001-to-Present/ijzp-q8t2/about_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0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alaz63/ChicagoCrime2001-202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hyperlink" Target="https://data.cityofchicago.org/Public-Safety/Crimes-2001-to-Present/ijzp-q8t2/about_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hyperlink" Target="https://data.cityofchicago.org/Public-Safety/Crimes-2001-to-Present/ijzp-q8t2/about_dat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5278" y="-778072"/>
            <a:ext cx="10279794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1633201" y="3715050"/>
            <a:ext cx="10550100" cy="28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00" b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Chicago Crime Data Analysis</a:t>
            </a:r>
            <a:endParaRPr sz="11600"/>
          </a:p>
        </p:txBody>
      </p:sp>
      <p:sp>
        <p:nvSpPr>
          <p:cNvPr id="50" name="Google Shape;50;p10"/>
          <p:cNvSpPr txBox="1"/>
          <p:nvPr/>
        </p:nvSpPr>
        <p:spPr>
          <a:xfrm>
            <a:off x="1332125" y="6990100"/>
            <a:ext cx="101457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</a:t>
            </a:r>
            <a:r>
              <a:rPr lang="en-US"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Isabella Jimenez, Jasmine Carvalho, Karla Salazar, Sherman Liang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00" y="3429000"/>
            <a:ext cx="1923350" cy="192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0"/>
          <p:cNvGrpSpPr/>
          <p:nvPr/>
        </p:nvGrpSpPr>
        <p:grpSpPr>
          <a:xfrm>
            <a:off x="11850362" y="87386"/>
            <a:ext cx="6443468" cy="10112233"/>
            <a:chOff x="11850362" y="87387"/>
            <a:chExt cx="6443468" cy="10112233"/>
          </a:xfrm>
        </p:grpSpPr>
        <p:sp>
          <p:nvSpPr>
            <p:cNvPr id="53" name="Google Shape;53;p10"/>
            <p:cNvSpPr/>
            <p:nvPr/>
          </p:nvSpPr>
          <p:spPr>
            <a:xfrm>
              <a:off x="11850362" y="87386"/>
              <a:ext cx="4989361" cy="10112233"/>
            </a:xfrm>
            <a:custGeom>
              <a:avLst/>
              <a:gdLst/>
              <a:ahLst/>
              <a:cxnLst/>
              <a:rect l="l" t="t" r="r" b="b"/>
              <a:pathLst>
                <a:path w="4989361" h="10112233" extrusionOk="0">
                  <a:moveTo>
                    <a:pt x="0" y="0"/>
                  </a:moveTo>
                  <a:lnTo>
                    <a:pt x="4989361" y="0"/>
                  </a:lnTo>
                  <a:lnTo>
                    <a:pt x="4989361" y="10112233"/>
                  </a:lnTo>
                  <a:lnTo>
                    <a:pt x="0" y="101122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12079950" y="6571950"/>
              <a:ext cx="6213880" cy="3386530"/>
            </a:xfrm>
            <a:custGeom>
              <a:avLst/>
              <a:gdLst/>
              <a:ahLst/>
              <a:cxnLst/>
              <a:rect l="l" t="t" r="r" b="b"/>
              <a:pathLst>
                <a:path w="5462752" h="4383858" extrusionOk="0">
                  <a:moveTo>
                    <a:pt x="0" y="0"/>
                  </a:moveTo>
                  <a:lnTo>
                    <a:pt x="5462752" y="0"/>
                  </a:lnTo>
                  <a:lnTo>
                    <a:pt x="5462752" y="4383858"/>
                  </a:lnTo>
                  <a:lnTo>
                    <a:pt x="0" y="43838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Google Shape;55;p10"/>
          <p:cNvSpPr/>
          <p:nvPr/>
        </p:nvSpPr>
        <p:spPr>
          <a:xfrm>
            <a:off x="16839725" y="7592750"/>
            <a:ext cx="1448400" cy="2220600"/>
          </a:xfrm>
          <a:prstGeom prst="rect">
            <a:avLst/>
          </a:prstGeom>
          <a:solidFill>
            <a:srgbClr val="0C2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91572">
            <a:off x="12032557" y="1866487"/>
            <a:ext cx="7963761" cy="59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/>
        </p:nvSpPr>
        <p:spPr>
          <a:xfrm>
            <a:off x="317800" y="87375"/>
            <a:ext cx="20406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4560-02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511000" y="825200"/>
            <a:ext cx="16542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5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147875" y="110300"/>
            <a:ext cx="6483739" cy="2171400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 r="9272"/>
          <a:stretch/>
        </p:blipFill>
        <p:spPr>
          <a:xfrm>
            <a:off x="6797425" y="287700"/>
            <a:ext cx="11490587" cy="967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147875" y="376125"/>
            <a:ext cx="648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1st External Table:</a:t>
            </a:r>
            <a:endParaRPr sz="52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chicago_raw</a:t>
            </a:r>
            <a:endParaRPr sz="5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00" y="2407025"/>
            <a:ext cx="5415620" cy="78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424" y="224788"/>
            <a:ext cx="11514274" cy="98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0" y="0"/>
            <a:ext cx="6483739" cy="2171400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86925" y="300763"/>
            <a:ext cx="6309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2nd External Table:</a:t>
            </a:r>
            <a:endParaRPr sz="52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chicago_cleaned</a:t>
            </a:r>
            <a:endParaRPr sz="50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88" y="2411175"/>
            <a:ext cx="5650175" cy="7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r="11008"/>
          <a:stretch/>
        </p:blipFill>
        <p:spPr>
          <a:xfrm>
            <a:off x="5842625" y="820713"/>
            <a:ext cx="12445374" cy="82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93650" y="159975"/>
            <a:ext cx="5655326" cy="177364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75895" y="346446"/>
            <a:ext cx="5474627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3nd External Table:</a:t>
            </a:r>
            <a:endParaRPr sz="43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chicago_final</a:t>
            </a:r>
            <a:endParaRPr sz="4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8300"/>
            <a:ext cx="5748976" cy="585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1557725" y="1946975"/>
            <a:ext cx="14953800" cy="751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2663098" y="8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3470098" y="1124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Visualization</a:t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1897375" y="1927025"/>
            <a:ext cx="14832900" cy="7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★"/>
            </a:pPr>
            <a:r>
              <a:rPr lang="en-US" sz="4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Information we are using:</a:t>
            </a:r>
            <a:endParaRPr sz="4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Time/Date (Year, Hour, Day of Week)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 and Y coordinates (Longitude &amp; Latitude)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District 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Crime type (Sum/Count)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508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★"/>
            </a:pPr>
            <a:r>
              <a:rPr lang="en-US" sz="4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Tools we are using:</a:t>
            </a:r>
            <a:endParaRPr sz="4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Excel - 3D map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Power BI - Bar, Line, and Pie Chart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l="32469" t="40696" r="11558" b="347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39330" y="0"/>
            <a:ext cx="18274070" cy="1032485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b="-7685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1" name="Google Shape;231;p23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2" name="Google Shape;232;p23"/>
          <p:cNvSpPr/>
          <p:nvPr/>
        </p:nvSpPr>
        <p:spPr>
          <a:xfrm rot="10800000">
            <a:off x="51185" y="-43833"/>
            <a:ext cx="18197490" cy="6674683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3" name="Google Shape;233;p23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2469700" y="0"/>
            <a:ext cx="13589825" cy="141591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735038" y="-23300"/>
            <a:ext cx="13014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Timeline: </a:t>
            </a:r>
            <a:r>
              <a:rPr lang="en-US" sz="4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 of Crime Frequency by District</a:t>
            </a: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(2010-2012)</a:t>
            </a:r>
            <a:endParaRPr sz="200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30B65411-7078-7227-85EE-D238599DE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224" y="1770072"/>
            <a:ext cx="14951552" cy="8410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8750" y="58575"/>
            <a:ext cx="10803240" cy="10283854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899" t="-899" r="9969" b="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 t="6571" r="7347" b="2659"/>
          <a:stretch/>
        </p:blipFill>
        <p:spPr>
          <a:xfrm>
            <a:off x="552850" y="2009325"/>
            <a:ext cx="9755026" cy="80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5400000">
            <a:off x="10363247" y="2259489"/>
            <a:ext cx="8045267" cy="7353240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530750" y="1451300"/>
            <a:ext cx="2408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2010-2012</a:t>
            </a:r>
            <a:endParaRPr sz="32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2267276" y="2009335"/>
            <a:ext cx="423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3600" u="sng"/>
          </a:p>
        </p:txBody>
      </p:sp>
      <p:sp>
        <p:nvSpPr>
          <p:cNvPr id="252" name="Google Shape;252;p24"/>
          <p:cNvSpPr txBox="1"/>
          <p:nvPr/>
        </p:nvSpPr>
        <p:spPr>
          <a:xfrm>
            <a:off x="10768475" y="2802475"/>
            <a:ext cx="7234800" cy="6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3500"/>
              <a:buFont typeface="Inter"/>
              <a:buChar char="●"/>
            </a:pPr>
            <a:r>
              <a:rPr lang="en-US" sz="35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Highest activity — </a:t>
            </a:r>
            <a:r>
              <a:rPr lang="en-US" sz="3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South and West Side districts (7, 8, 9, 10, 11, 15, 25) consistently show the tallest spike,.</a:t>
            </a:r>
            <a:endParaRPr sz="35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0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500"/>
              <a:buFont typeface="Inter"/>
              <a:buChar char="●"/>
            </a:pPr>
            <a:r>
              <a:rPr lang="en-US" sz="35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Moderate activity — </a:t>
            </a:r>
            <a:r>
              <a:rPr lang="en-US" sz="3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Downtown and Near North (1, 18) maintain steady mid-level bars.</a:t>
            </a:r>
            <a:endParaRPr sz="35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0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500"/>
              <a:buFont typeface="Inter"/>
              <a:buChar char="●"/>
            </a:pPr>
            <a:r>
              <a:rPr lang="en-US" sz="35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Lowest activity) — </a:t>
            </a:r>
            <a:r>
              <a:rPr lang="en-US" sz="3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North and Northwest districts (16, 17, 19, 20, 24) show smaller and stable bars.</a:t>
            </a:r>
            <a:endParaRPr sz="35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5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4636962" y="58600"/>
            <a:ext cx="11140036" cy="141591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5249988" y="58563"/>
            <a:ext cx="1022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 of Crime Frequency by District</a:t>
            </a:r>
            <a:r>
              <a:rPr lang="en-US" sz="46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4600" b="1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(2010-2012)</a:t>
            </a:r>
            <a:endParaRPr sz="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l="32469" t="40696" r="11558" b="347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/>
          <p:nvPr/>
        </p:nvSpPr>
        <p:spPr>
          <a:xfrm>
            <a:off x="39330" y="0"/>
            <a:ext cx="18274070" cy="1032485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b="-7685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1" name="Google Shape;261;p25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2" name="Google Shape;262;p25"/>
          <p:cNvSpPr/>
          <p:nvPr/>
        </p:nvSpPr>
        <p:spPr>
          <a:xfrm rot="10800000">
            <a:off x="51185" y="-43833"/>
            <a:ext cx="18197490" cy="6674683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3" name="Google Shape;263;p2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/>
          <p:nvPr/>
        </p:nvSpPr>
        <p:spPr>
          <a:xfrm>
            <a:off x="2469700" y="0"/>
            <a:ext cx="13589825" cy="141591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2235000" y="-50"/>
            <a:ext cx="1381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Timeline: </a:t>
            </a:r>
            <a:r>
              <a:rPr lang="en-US" sz="4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 of Crime Frequency by District</a:t>
            </a: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(2021-2025)</a:t>
            </a:r>
            <a:endParaRPr sz="200"/>
          </a:p>
        </p:txBody>
      </p:sp>
      <p:pic>
        <p:nvPicPr>
          <p:cNvPr id="3" name="Picture 2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95EF10BF-D5DD-C568-C64C-DD991FD13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00" y="1792224"/>
            <a:ext cx="15101824" cy="84947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t="11110" r="8692" b="853"/>
          <a:stretch/>
        </p:blipFill>
        <p:spPr>
          <a:xfrm>
            <a:off x="285600" y="1960525"/>
            <a:ext cx="10079056" cy="81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 rot="5400000">
            <a:off x="10226279" y="2325321"/>
            <a:ext cx="8429992" cy="744579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12531336" y="1960525"/>
            <a:ext cx="405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3600" u="sng"/>
          </a:p>
        </p:txBody>
      </p:sp>
      <p:sp>
        <p:nvSpPr>
          <p:cNvPr id="278" name="Google Shape;278;p26"/>
          <p:cNvSpPr txBox="1"/>
          <p:nvPr/>
        </p:nvSpPr>
        <p:spPr>
          <a:xfrm>
            <a:off x="263725" y="1419275"/>
            <a:ext cx="2408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2021-2025</a:t>
            </a:r>
            <a:endParaRPr sz="32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0823875" y="2657800"/>
            <a:ext cx="7234800" cy="7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3200"/>
              <a:buFont typeface="Inter"/>
              <a:buChar char="●"/>
            </a:pPr>
            <a:r>
              <a:rPr lang="en-US" sz="32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Highest activity</a:t>
            </a:r>
            <a:r>
              <a:rPr lang="en-US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32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Remains in South and West Side districts (7, 8, 9, 10, 11, 15, 25), with District 11 and 7 showing the largest and most persistent spikes.</a:t>
            </a:r>
            <a:endParaRPr sz="32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200"/>
              <a:buFont typeface="Inter"/>
              <a:buChar char="●"/>
            </a:pPr>
            <a:r>
              <a:rPr lang="en-US" sz="32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Activity increase</a:t>
            </a:r>
            <a:r>
              <a:rPr lang="en-US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</a:t>
            </a:r>
            <a:r>
              <a:rPr lang="en-US" sz="32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Downtown and Near North districts (1, 12, 18) w/ increasing theft, robbery, and vehicle crime compared to earlier years.</a:t>
            </a:r>
            <a:endParaRPr sz="32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200"/>
              <a:buFont typeface="Inter"/>
              <a:buChar char="●"/>
            </a:pPr>
            <a:r>
              <a:rPr lang="en-US" sz="32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Emerging changes</a:t>
            </a:r>
            <a:r>
              <a:rPr lang="en-US" sz="3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32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New moderate hotspots created in several North and Northwest districts (16, 17, 19).</a:t>
            </a:r>
            <a:endParaRPr sz="32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2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/>
          <p:nvPr/>
        </p:nvSpPr>
        <p:spPr>
          <a:xfrm>
            <a:off x="3432537" y="85100"/>
            <a:ext cx="11422922" cy="141591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782887" y="85100"/>
            <a:ext cx="1071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 of Crime Frequency by District</a:t>
            </a: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4600" b="1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(2021-2025)</a:t>
            </a:r>
            <a:endParaRPr sz="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27" title="Screenshot 2025-11-21 165549.png"/>
          <p:cNvPicPr preferRelativeResize="0"/>
          <p:nvPr/>
        </p:nvPicPr>
        <p:blipFill rotWithShape="1">
          <a:blip r:embed="rId4">
            <a:alphaModFix/>
          </a:blip>
          <a:srcRect l="11912" t="22252" r="17476" b="7170"/>
          <a:stretch/>
        </p:blipFill>
        <p:spPr>
          <a:xfrm>
            <a:off x="1571437" y="1656800"/>
            <a:ext cx="15145123" cy="81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2663098" y="111570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3470100" y="223963"/>
            <a:ext cx="12001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Sum of Count By Crime Type</a:t>
            </a:r>
            <a:endParaRPr sz="100"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175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663086" y="111570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3623113" y="338338"/>
            <a:ext cx="12001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Trends of Top 10 Chicago Crime Types</a:t>
            </a:r>
            <a:endParaRPr sz="100"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63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 title="Screenshot 2025-11-21 170121.png"/>
          <p:cNvPicPr preferRelativeResize="0"/>
          <p:nvPr/>
        </p:nvPicPr>
        <p:blipFill rotWithShape="1">
          <a:blip r:embed="rId4">
            <a:alphaModFix/>
          </a:blip>
          <a:srcRect r="685"/>
          <a:stretch/>
        </p:blipFill>
        <p:spPr>
          <a:xfrm>
            <a:off x="68925" y="1828650"/>
            <a:ext cx="11919875" cy="75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12155200" y="1732625"/>
            <a:ext cx="6132960" cy="8445444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925" tIns="92925" rIns="92925" bIns="9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23">
              <a:solidFill>
                <a:schemeClr val="dk1"/>
              </a:solidFill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13302436" y="1828650"/>
            <a:ext cx="3838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7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101" u="sng"/>
          </a:p>
        </p:txBody>
      </p:sp>
      <p:sp>
        <p:nvSpPr>
          <p:cNvPr id="308" name="Google Shape;308;p28"/>
          <p:cNvSpPr txBox="1"/>
          <p:nvPr/>
        </p:nvSpPr>
        <p:spPr>
          <a:xfrm>
            <a:off x="12263850" y="2427875"/>
            <a:ext cx="5939100" cy="7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64750" marR="0" lvl="0" indent="-40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738"/>
              <a:buFont typeface="Inter"/>
              <a:buChar char="●"/>
            </a:pPr>
            <a:r>
              <a:rPr lang="en-US" sz="2737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Overall Trend: </a:t>
            </a:r>
            <a:r>
              <a:rPr lang="en-US" sz="27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Overall crime is trending down.</a:t>
            </a:r>
            <a:endParaRPr sz="27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64750" marR="0" lvl="0" indent="-406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38"/>
              <a:buFont typeface="Inter"/>
              <a:buChar char="●"/>
            </a:pPr>
            <a:r>
              <a:rPr lang="en-US" sz="2737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Top Crimes:</a:t>
            </a:r>
            <a:r>
              <a:rPr lang="en-US" sz="27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Theft, Battery, and Criminal Damage remain most frequent (over 20+ years).</a:t>
            </a:r>
            <a:endParaRPr sz="27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64750" marR="0" lvl="0" indent="-406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38"/>
              <a:buFont typeface="Inter"/>
              <a:buChar char="●"/>
            </a:pPr>
            <a:r>
              <a:rPr lang="en-US" sz="2737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Narcotics: </a:t>
            </a:r>
            <a:r>
              <a:rPr lang="en-US" sz="27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High initially, plummeted since the early 2000s</a:t>
            </a:r>
            <a:endParaRPr sz="27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64750" marR="0" lvl="0" indent="-4062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38"/>
              <a:buFont typeface="Inter"/>
              <a:buChar char="●"/>
            </a:pPr>
            <a:r>
              <a:rPr lang="en-US" sz="2737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Downward Trend:</a:t>
            </a:r>
            <a:r>
              <a:rPr lang="en-US" sz="27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Among offenses like Assault, Motor Vehicle Theft, Burglary, and Robbery. </a:t>
            </a:r>
            <a:endParaRPr sz="27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64750" marR="0" lvl="0" indent="-406237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738"/>
              <a:buFont typeface="Inter"/>
              <a:buChar char="●"/>
            </a:pPr>
            <a:r>
              <a:rPr lang="en-US" sz="2737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Recent Spike: </a:t>
            </a:r>
            <a:r>
              <a:rPr lang="en-US" sz="27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Despite the downward trend, all top ten crime categories have seen a spike or increase in the 2020s</a:t>
            </a:r>
            <a:endParaRPr sz="27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51800" y="1554125"/>
            <a:ext cx="16784400" cy="8053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1224400" y="1888675"/>
            <a:ext cx="15924000" cy="6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lang="en-US" sz="4200" b="1">
                <a:latin typeface="Inter"/>
                <a:ea typeface="Inter"/>
                <a:cs typeface="Inter"/>
                <a:sym typeface="Inter"/>
              </a:rPr>
              <a:t>Dataset: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Chicago Crimes 2001–Present (</a:t>
            </a:r>
            <a:r>
              <a:rPr lang="en-US" sz="4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City of Chicago Data Portal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)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marL="457200" lvl="0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lang="en-US" sz="4200" b="1">
                <a:latin typeface="Inter"/>
                <a:ea typeface="Inter"/>
                <a:cs typeface="Inter"/>
                <a:sym typeface="Inter"/>
              </a:rPr>
              <a:t>Includes: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Reported crimes from 2001–today — date, district, community area, location, and type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marL="457200" lvl="0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lang="en-US" sz="4200" b="1">
                <a:latin typeface="Inter"/>
                <a:ea typeface="Inter"/>
                <a:cs typeface="Inter"/>
                <a:sym typeface="Inter"/>
              </a:rPr>
              <a:t>Goal: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Identify crime trends and patterns across time and location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marL="457200" lvl="0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lang="en-US" sz="4200" b="1"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Crimes by year, district, time, and type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marL="457200" lvl="0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lang="en-US" sz="4200" b="1">
                <a:latin typeface="Inter"/>
                <a:ea typeface="Inter"/>
                <a:cs typeface="Inter"/>
                <a:sym typeface="Inter"/>
              </a:rPr>
              <a:t>Tools: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Hadoop, Hive, Excel, and Power BI</a:t>
            </a:r>
            <a:endParaRPr sz="4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491938" y="0"/>
            <a:ext cx="15304112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5517000" y="0"/>
            <a:ext cx="7254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763" y="0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>
            <a:off x="-159026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6" name="Google Shape;316;p29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4">
            <a:alphaModFix/>
          </a:blip>
          <a:srcRect l="7549" t="3471" r="31025" b="14641"/>
          <a:stretch/>
        </p:blipFill>
        <p:spPr>
          <a:xfrm>
            <a:off x="0" y="1925750"/>
            <a:ext cx="11425601" cy="6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>
            <a:off x="2663086" y="111570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3623113" y="338338"/>
            <a:ext cx="12001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Distribution by Type</a:t>
            </a:r>
            <a:endParaRPr sz="100"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163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/>
          <p:nvPr/>
        </p:nvSpPr>
        <p:spPr>
          <a:xfrm rot="5400000">
            <a:off x="10585203" y="2577184"/>
            <a:ext cx="8605381" cy="676936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 txBox="1"/>
          <p:nvPr/>
        </p:nvSpPr>
        <p:spPr>
          <a:xfrm>
            <a:off x="12860198" y="1839600"/>
            <a:ext cx="405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200" u="sng"/>
          </a:p>
        </p:txBody>
      </p:sp>
      <p:sp>
        <p:nvSpPr>
          <p:cNvPr id="323" name="Google Shape;323;p29"/>
          <p:cNvSpPr txBox="1"/>
          <p:nvPr/>
        </p:nvSpPr>
        <p:spPr>
          <a:xfrm>
            <a:off x="11583825" y="2407450"/>
            <a:ext cx="6608100" cy="7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Dominant Offense: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Is Theft with a percentage of 21.23%.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Top 3 Concentration: 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Theft (21.23%), Battery (18.22%), and Criminal Damage (11.37%)—together account for ~50% of the total crime volume.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Violent Crime Share: 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Assault (6.7%) and Robbery (3.73%) represent a smaller share than property/damage crimes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Minority Offenses: 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Serious felonies (e.g., Homicide, Kidnapping, and Stalking) individually represent less than 1% of the total reported incidents.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/>
          <p:nvPr/>
        </p:nvSpPr>
        <p:spPr>
          <a:xfrm>
            <a:off x="2663086" y="-5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24-Hour Crime Pattern</a:t>
            </a:r>
            <a:endParaRPr sz="48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0"/>
          <p:cNvSpPr/>
          <p:nvPr/>
        </p:nvSpPr>
        <p:spPr>
          <a:xfrm rot="5400000">
            <a:off x="10723817" y="2438570"/>
            <a:ext cx="8328153" cy="6769363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/>
          <p:cNvSpPr txBox="1"/>
          <p:nvPr/>
        </p:nvSpPr>
        <p:spPr>
          <a:xfrm>
            <a:off x="12860186" y="1771550"/>
            <a:ext cx="405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200" u="sng"/>
          </a:p>
        </p:txBody>
      </p:sp>
      <p:sp>
        <p:nvSpPr>
          <p:cNvPr id="331" name="Google Shape;331;p30"/>
          <p:cNvSpPr txBox="1"/>
          <p:nvPr/>
        </p:nvSpPr>
        <p:spPr>
          <a:xfrm>
            <a:off x="11583838" y="2517075"/>
            <a:ext cx="6608100" cy="7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Peak Crime Window (The Surge)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Occurs in the afternoon and early evening (3 PM- 8PM).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Morning Rush: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lower peak is observed around 9:00 AM, likely coinciding with the start of the typical workday and increased outdoor activity.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Safest Hours (The Trough)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In the early morning, specifically between 4:00 AM and 5:00 AM.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12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900"/>
              <a:buFont typeface="Inter"/>
              <a:buChar char="●"/>
            </a:pPr>
            <a:r>
              <a:rPr lang="en-US" sz="29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Sustained Daytime Risk: </a:t>
            </a:r>
            <a:r>
              <a:rPr lang="en-US" sz="29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levels remain relatively high and steady throughout the entire workday.</a:t>
            </a:r>
            <a:endParaRPr sz="29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t="3025" r="4159"/>
          <a:stretch/>
        </p:blipFill>
        <p:spPr>
          <a:xfrm>
            <a:off x="123375" y="1996913"/>
            <a:ext cx="11102499" cy="629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588" y="-25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/>
        </p:nvSpPr>
        <p:spPr>
          <a:xfrm>
            <a:off x="2181125" y="7304675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 AM</a:t>
            </a:r>
            <a:endParaRPr sz="1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2508875" y="7228350"/>
            <a:ext cx="154200" cy="153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2952625" y="7582475"/>
            <a:ext cx="154200" cy="153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2893600" y="7807350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AM</a:t>
            </a:r>
            <a:endParaRPr sz="1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4752300" y="4025725"/>
            <a:ext cx="154200" cy="153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4491775" y="3666250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 AM</a:t>
            </a:r>
            <a:endParaRPr sz="1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7459625" y="2788600"/>
            <a:ext cx="154200" cy="153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9707525" y="2440325"/>
            <a:ext cx="154200" cy="1533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7256350" y="2440325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 PM</a:t>
            </a:r>
            <a:endParaRPr sz="1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9453700" y="2101575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 PM</a:t>
            </a:r>
            <a:endParaRPr sz="1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/>
          <p:nvPr/>
        </p:nvSpPr>
        <p:spPr>
          <a:xfrm>
            <a:off x="2663086" y="-5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</a:rPr>
              <a:t>Total Crime Count by Day of Week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3066600" y="132575"/>
            <a:ext cx="12154800" cy="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350" name="Google Shape;350;p31"/>
          <p:cNvSpPr/>
          <p:nvPr/>
        </p:nvSpPr>
        <p:spPr>
          <a:xfrm rot="5400000">
            <a:off x="10833627" y="2425643"/>
            <a:ext cx="7824616" cy="6639780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 txBox="1"/>
          <p:nvPr/>
        </p:nvSpPr>
        <p:spPr>
          <a:xfrm>
            <a:off x="12718248" y="1909350"/>
            <a:ext cx="405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3200" u="sng"/>
          </a:p>
        </p:txBody>
      </p:sp>
      <p:sp>
        <p:nvSpPr>
          <p:cNvPr id="352" name="Google Shape;352;p31"/>
          <p:cNvSpPr txBox="1"/>
          <p:nvPr/>
        </p:nvSpPr>
        <p:spPr>
          <a:xfrm>
            <a:off x="11533525" y="2540800"/>
            <a:ext cx="6424800" cy="7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3100"/>
              <a:buFont typeface="Inter"/>
              <a:buChar char="●"/>
            </a:pPr>
            <a:r>
              <a:rPr lang="en-US" sz="31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Peak Day: </a:t>
            </a:r>
            <a:r>
              <a:rPr lang="en-US" sz="31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Friday (D6) experiences the highest volume of crime throughout the week</a:t>
            </a:r>
            <a:endParaRPr sz="31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25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100"/>
              <a:buFont typeface="Inter"/>
              <a:buChar char="●"/>
            </a:pPr>
            <a:r>
              <a:rPr lang="en-US" sz="31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Lowest Day: </a:t>
            </a:r>
            <a:r>
              <a:rPr lang="en-US" sz="31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Sunday shows the lowest overall crime count (lowest point)</a:t>
            </a:r>
            <a:endParaRPr sz="31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25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100"/>
              <a:buFont typeface="Inter"/>
              <a:buChar char="●"/>
            </a:pPr>
            <a:r>
              <a:rPr lang="en-US" sz="31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 Weekend Effect: </a:t>
            </a:r>
            <a:r>
              <a:rPr lang="en-US" sz="31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volume peaks on Friday and sees a notable drop on Saturday.</a:t>
            </a:r>
            <a:endParaRPr sz="31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254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3100"/>
              <a:buFont typeface="Inter"/>
              <a:buChar char="●"/>
            </a:pPr>
            <a:r>
              <a:rPr lang="en-US" sz="31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Mid-Week Consistency:</a:t>
            </a:r>
            <a:r>
              <a:rPr lang="en-US" sz="31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Crime levels are high and stable across the main weekdays (Mon–Thurs)</a:t>
            </a:r>
            <a:endParaRPr sz="31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 rotWithShape="1">
          <a:blip r:embed="rId3">
            <a:alphaModFix/>
          </a:blip>
          <a:srcRect t="3053"/>
          <a:stretch/>
        </p:blipFill>
        <p:spPr>
          <a:xfrm>
            <a:off x="136775" y="2162628"/>
            <a:ext cx="11015175" cy="596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313" y="-25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 txBox="1"/>
          <p:nvPr/>
        </p:nvSpPr>
        <p:spPr>
          <a:xfrm>
            <a:off x="259525" y="8068125"/>
            <a:ext cx="100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Sun.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1920300" y="8068125"/>
            <a:ext cx="114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Mon.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3618013" y="8068125"/>
            <a:ext cx="114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Tues.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5370513" y="8068125"/>
            <a:ext cx="114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Wed.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6980350" y="8068125"/>
            <a:ext cx="132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Thurs.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0393200" y="8068125"/>
            <a:ext cx="100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Sat.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8933075" y="8068125"/>
            <a:ext cx="8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Fri.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8034420" y="-11"/>
            <a:ext cx="42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269875" y="1789575"/>
            <a:ext cx="17748244" cy="7995654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1491938" y="0"/>
            <a:ext cx="15304112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88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311538" y="68950"/>
            <a:ext cx="566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529050" y="2085975"/>
            <a:ext cx="17350800" cy="7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lang="en-US" sz="3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 Crimes Dominate: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Non-violent offenses, primarily Theft, Battery, and Criminal Damage, account for nearly 50% of all reported incidents in the dataset.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lang="en-US" sz="3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Predictable High-Risk Times: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Crime is highly time-dependent, peaking during periods of high public activity. 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○"/>
            </a:pP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highest risk occurs on Fridays and during the afternoon/early evening hours. 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○"/>
            </a:pP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lowest crime activity is reliably recorded on Sunday and in the predawn hours (4:00 AM–5:00 AM).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lang="en-US" sz="3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Spatial Focus &amp; Recent Surge: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 remains concentrated in South and West Side districts. Despite historical declines, all major crime categories have experienced a concerning spike since the 2020s, demanding new attention.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/>
        </p:nvSpPr>
        <p:spPr>
          <a:xfrm>
            <a:off x="6769583" y="-180836"/>
            <a:ext cx="42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4189686" y="2351051"/>
            <a:ext cx="627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8870600" y="0"/>
            <a:ext cx="94176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8300" tIns="188300" rIns="188300" bIns="188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75" y="2358985"/>
            <a:ext cx="8332200" cy="3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8300" tIns="188300" rIns="188300" bIns="188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1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GitHub Link</a:t>
            </a:r>
            <a:endParaRPr sz="8651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8930750" y="2181300"/>
            <a:ext cx="9505500" cy="7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8300" tIns="188300" rIns="188300" bIns="1883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7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https://github.com/ksalaz63/ChicagoCrime2001-2025</a:t>
            </a:r>
            <a:r>
              <a:rPr lang="en-US" sz="5767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5767">
              <a:solidFill>
                <a:srgbClr val="000000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3296"/>
              </a:spcBef>
              <a:spcAft>
                <a:spcPts val="3296"/>
              </a:spcAft>
              <a:buNone/>
            </a:pPr>
            <a:endParaRPr sz="5767">
              <a:solidFill>
                <a:srgbClr val="000000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468" y="1361475"/>
            <a:ext cx="2101508" cy="2101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/>
          <p:nvPr/>
        </p:nvSpPr>
        <p:spPr>
          <a:xfrm>
            <a:off x="9855643" y="8820316"/>
            <a:ext cx="1444800" cy="50400"/>
          </a:xfrm>
          <a:prstGeom prst="rect">
            <a:avLst/>
          </a:prstGeom>
          <a:solidFill>
            <a:schemeClr val="accent6"/>
          </a:solidFill>
          <a:ln w="196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8300" tIns="188300" rIns="188300" bIns="188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867422" y="4248625"/>
            <a:ext cx="6597600" cy="4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8300" tIns="188300" rIns="188300" bIns="18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41739" lvl="0" indent="-7455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Tutorial</a:t>
            </a: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41739" lvl="0" indent="-7455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</a:t>
            </a: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41739" lvl="0" indent="-7455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Codes</a:t>
            </a:r>
            <a:endParaRPr sz="4325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41739" lvl="0" indent="-7455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Report</a:t>
            </a:r>
            <a:endParaRPr sz="4325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900" y="866888"/>
            <a:ext cx="11474199" cy="85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2663123" y="8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4277287" y="74300"/>
            <a:ext cx="9733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 Specifications</a:t>
            </a:r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1248650" y="2088475"/>
            <a:ext cx="15790676" cy="6920961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6" name="Google Shape;76;p12"/>
          <p:cNvGraphicFramePr/>
          <p:nvPr/>
        </p:nvGraphicFramePr>
        <p:xfrm>
          <a:off x="1646388" y="2653050"/>
          <a:ext cx="14995200" cy="5930670"/>
        </p:xfrm>
        <a:graphic>
          <a:graphicData uri="http://schemas.openxmlformats.org/drawingml/2006/table">
            <a:tbl>
              <a:tblPr>
                <a:noFill/>
                <a:tableStyleId>{9E9EC248-8904-4543-8DCC-4A871BDBC4D9}</a:tableStyleId>
              </a:tblPr>
              <a:tblGrid>
                <a:gridCol w="83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Data Set: </a:t>
                      </a:r>
                      <a:r>
                        <a:rPr lang="en-US" sz="3900" u="sng">
                          <a:solidFill>
                            <a:schemeClr val="hlink"/>
                          </a:solidFill>
                          <a:latin typeface="Inter"/>
                          <a:ea typeface="Inter"/>
                          <a:cs typeface="Inter"/>
                          <a:sym typeface="Inter"/>
                          <a:hlinkClick r:id="rId4"/>
                        </a:rPr>
                        <a:t>Crimes_2001_to_Present_2025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2.2 GB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Chicago_locations_2001_2012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908.4 MB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Chicago_locations_2013_2025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592.6 MB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Chicago_summary_by_year_type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19 KB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Chicago_daily_hourly_trends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2 KB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663098" y="8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Cluster Specifications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248663" y="2057214"/>
            <a:ext cx="15790676" cy="7370751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5" name="Google Shape;85;p13"/>
          <p:cNvGraphicFramePr/>
          <p:nvPr/>
        </p:nvGraphicFramePr>
        <p:xfrm>
          <a:off x="1615550" y="2870425"/>
          <a:ext cx="15056900" cy="5744325"/>
        </p:xfrm>
        <a:graphic>
          <a:graphicData uri="http://schemas.openxmlformats.org/drawingml/2006/table">
            <a:tbl>
              <a:tblPr>
                <a:noFill/>
                <a:tableStyleId>{9E9EC248-8904-4543-8DCC-4A871BDBC4D9}</a:tableStyleId>
              </a:tblPr>
              <a:tblGrid>
                <a:gridCol w="479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OCPU’s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Memory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~16 GB per node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Storage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80-100 GB per node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CPU speed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2.45 GHz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CPU Model Name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AMD EPYC 7763 64-Core Processor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2663098" y="8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Hadoop Specifications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1248663" y="2436075"/>
            <a:ext cx="15790676" cy="6276045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4" name="Google Shape;94;p14"/>
          <p:cNvGraphicFramePr/>
          <p:nvPr/>
        </p:nvGraphicFramePr>
        <p:xfrm>
          <a:off x="1615563" y="3040050"/>
          <a:ext cx="15056900" cy="5068140"/>
        </p:xfrm>
        <a:graphic>
          <a:graphicData uri="http://schemas.openxmlformats.org/drawingml/2006/table">
            <a:tbl>
              <a:tblPr>
                <a:noFill/>
                <a:tableStyleId>{9E9EC248-8904-4543-8DCC-4A871BDBC4D9}</a:tableStyleId>
              </a:tblPr>
              <a:tblGrid>
                <a:gridCol w="755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Hadoop Cluster Version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Hadoop 2.7.1.3.4.2.0-258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Hive version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Hive 1.2.1000.2.4.2.0-258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nodes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 b="1">
                          <a:latin typeface="Inter"/>
                          <a:ea typeface="Inter"/>
                          <a:cs typeface="Inter"/>
                          <a:sym typeface="Inter"/>
                        </a:rPr>
                        <a:t>HDFS capacity</a:t>
                      </a:r>
                      <a:endParaRPr sz="3900"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390.2 GB total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2663098" y="8"/>
            <a:ext cx="12961819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Architecture Chart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213325" y="1498550"/>
            <a:ext cx="18076391" cy="8592038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7114598" y="1498554"/>
            <a:ext cx="3210117" cy="4033354"/>
            <a:chOff x="1188175" y="2253650"/>
            <a:chExt cx="2728299" cy="3427974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1188175" y="2253650"/>
              <a:ext cx="2728299" cy="3427974"/>
              <a:chOff x="1296100" y="2346175"/>
              <a:chExt cx="2728299" cy="3427974"/>
            </a:xfrm>
          </p:grpSpPr>
          <p:pic>
            <p:nvPicPr>
              <p:cNvPr id="105" name="Google Shape;105;p15" title="user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6100" y="2346175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15" title="socia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11932" y="2430383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5" title="user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6100" y="3225484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15" title="user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6100" y="4967029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5" title="user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6100" y="4104793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5" title="socia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11932" y="3286042"/>
                <a:ext cx="712467" cy="7124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5" title="socia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11932" y="4173856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5" title="social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11932" y="5061681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3" name="Google Shape;113;p15"/>
            <p:cNvGrpSpPr/>
            <p:nvPr/>
          </p:nvGrpSpPr>
          <p:grpSpPr>
            <a:xfrm>
              <a:off x="2191432" y="2346899"/>
              <a:ext cx="721782" cy="725018"/>
              <a:chOff x="14663257" y="2902024"/>
              <a:chExt cx="721782" cy="725018"/>
            </a:xfrm>
          </p:grpSpPr>
          <p:grpSp>
            <p:nvGrpSpPr>
              <p:cNvPr id="114" name="Google Shape;114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15" name="Google Shape;115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 extrusionOk="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spcFirstLastPara="1" wrap="square" lIns="107575" tIns="107575" rIns="107575" bIns="107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9775" tIns="59775" rIns="59775" bIns="597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7" name="Google Shape;117;p15"/>
              <p:cNvCxnSpPr>
                <a:endCxn id="116" idx="3"/>
              </p:cNvCxnSpPr>
              <p:nvPr/>
            </p:nvCxnSpPr>
            <p:spPr>
              <a:xfrm rot="10800000" flipH="1">
                <a:off x="14824498" y="3243281"/>
                <a:ext cx="494100" cy="21300"/>
              </a:xfrm>
              <a:prstGeom prst="straightConnector1">
                <a:avLst/>
              </a:prstGeom>
              <a:noFill/>
              <a:ln w="67250" cap="flat" cmpd="sng">
                <a:solidFill>
                  <a:srgbClr val="F5F5F7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118" name="Google Shape;118;p15"/>
            <p:cNvGrpSpPr/>
            <p:nvPr/>
          </p:nvGrpSpPr>
          <p:grpSpPr>
            <a:xfrm>
              <a:off x="2191432" y="3239449"/>
              <a:ext cx="721782" cy="725018"/>
              <a:chOff x="14663257" y="2902024"/>
              <a:chExt cx="721782" cy="725018"/>
            </a:xfrm>
          </p:grpSpPr>
          <p:grpSp>
            <p:nvGrpSpPr>
              <p:cNvPr id="119" name="Google Shape;119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20" name="Google Shape;120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 extrusionOk="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spcFirstLastPara="1" wrap="square" lIns="107575" tIns="107575" rIns="107575" bIns="107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9775" tIns="59775" rIns="59775" bIns="597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2" name="Google Shape;122;p15"/>
              <p:cNvCxnSpPr>
                <a:endCxn id="121" idx="3"/>
              </p:cNvCxnSpPr>
              <p:nvPr/>
            </p:nvCxnSpPr>
            <p:spPr>
              <a:xfrm rot="10800000" flipH="1">
                <a:off x="14824498" y="3243281"/>
                <a:ext cx="494100" cy="21300"/>
              </a:xfrm>
              <a:prstGeom prst="straightConnector1">
                <a:avLst/>
              </a:prstGeom>
              <a:noFill/>
              <a:ln w="67250" cap="flat" cmpd="sng">
                <a:solidFill>
                  <a:srgbClr val="F5F5F7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123" name="Google Shape;123;p15"/>
            <p:cNvGrpSpPr/>
            <p:nvPr/>
          </p:nvGrpSpPr>
          <p:grpSpPr>
            <a:xfrm>
              <a:off x="2191432" y="4131999"/>
              <a:ext cx="721782" cy="725018"/>
              <a:chOff x="14663257" y="2902024"/>
              <a:chExt cx="721782" cy="725018"/>
            </a:xfrm>
          </p:grpSpPr>
          <p:grpSp>
            <p:nvGrpSpPr>
              <p:cNvPr id="124" name="Google Shape;124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25" name="Google Shape;125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 extrusionOk="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spcFirstLastPara="1" wrap="square" lIns="107575" tIns="107575" rIns="107575" bIns="107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9775" tIns="59775" rIns="59775" bIns="597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7" name="Google Shape;127;p15"/>
              <p:cNvCxnSpPr>
                <a:endCxn id="126" idx="3"/>
              </p:cNvCxnSpPr>
              <p:nvPr/>
            </p:nvCxnSpPr>
            <p:spPr>
              <a:xfrm rot="10800000" flipH="1">
                <a:off x="14824498" y="3243281"/>
                <a:ext cx="494100" cy="21300"/>
              </a:xfrm>
              <a:prstGeom prst="straightConnector1">
                <a:avLst/>
              </a:prstGeom>
              <a:noFill/>
              <a:ln w="67250" cap="flat" cmpd="sng">
                <a:solidFill>
                  <a:srgbClr val="F5F5F7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grpSp>
          <p:nvGrpSpPr>
            <p:cNvPr id="128" name="Google Shape;128;p15"/>
            <p:cNvGrpSpPr/>
            <p:nvPr/>
          </p:nvGrpSpPr>
          <p:grpSpPr>
            <a:xfrm>
              <a:off x="2191432" y="4956599"/>
              <a:ext cx="721782" cy="725018"/>
              <a:chOff x="14663257" y="2902024"/>
              <a:chExt cx="721782" cy="725018"/>
            </a:xfrm>
          </p:grpSpPr>
          <p:grpSp>
            <p:nvGrpSpPr>
              <p:cNvPr id="129" name="Google Shape;129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30" name="Google Shape;130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 extrusionOk="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spcFirstLastPara="1" wrap="square" lIns="107575" tIns="107575" rIns="107575" bIns="107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9775" tIns="59775" rIns="59775" bIns="597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2" name="Google Shape;132;p15"/>
              <p:cNvCxnSpPr>
                <a:endCxn id="131" idx="3"/>
              </p:cNvCxnSpPr>
              <p:nvPr/>
            </p:nvCxnSpPr>
            <p:spPr>
              <a:xfrm rot="10800000" flipH="1">
                <a:off x="14824498" y="3243281"/>
                <a:ext cx="494100" cy="21300"/>
              </a:xfrm>
              <a:prstGeom prst="straightConnector1">
                <a:avLst/>
              </a:prstGeom>
              <a:noFill/>
              <a:ln w="67250" cap="flat" cmpd="sng">
                <a:solidFill>
                  <a:srgbClr val="F5F5F7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</p:grpSp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 l="6031" t="31121" r="2993" b="44653"/>
          <a:stretch/>
        </p:blipFill>
        <p:spPr>
          <a:xfrm>
            <a:off x="750750" y="2140126"/>
            <a:ext cx="4624500" cy="123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6">
            <a:alphaModFix/>
          </a:blip>
          <a:srcRect l="5888" t="59466" r="28678" b="33365"/>
          <a:stretch/>
        </p:blipFill>
        <p:spPr>
          <a:xfrm>
            <a:off x="760352" y="3582664"/>
            <a:ext cx="4605300" cy="50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5743669" y="3152776"/>
            <a:ext cx="1175100" cy="40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0694746" y="3168651"/>
            <a:ext cx="1175100" cy="40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7">
            <a:alphaModFix/>
          </a:blip>
          <a:srcRect l="11548" t="17055" r="13947" b="13726"/>
          <a:stretch/>
        </p:blipFill>
        <p:spPr>
          <a:xfrm>
            <a:off x="12153025" y="1754450"/>
            <a:ext cx="3483000" cy="32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43109" y="6654204"/>
            <a:ext cx="3292865" cy="296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13748262" y="5184491"/>
            <a:ext cx="482400" cy="14697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 flipH="1">
            <a:off x="14891338" y="6783675"/>
            <a:ext cx="984600" cy="960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1" name="Google Shape;141;p15"/>
          <p:cNvPicPr preferRelativeResize="0"/>
          <p:nvPr/>
        </p:nvPicPr>
        <p:blipFill rotWithShape="1">
          <a:blip r:embed="rId9">
            <a:alphaModFix/>
          </a:blip>
          <a:srcRect l="8895" t="3466" r="70162" b="81790"/>
          <a:stretch/>
        </p:blipFill>
        <p:spPr>
          <a:xfrm>
            <a:off x="14955513" y="5878100"/>
            <a:ext cx="1999200" cy="1016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" name="Google Shape;142;p15"/>
          <p:cNvSpPr/>
          <p:nvPr/>
        </p:nvSpPr>
        <p:spPr>
          <a:xfrm flipH="1">
            <a:off x="10927333" y="7932276"/>
            <a:ext cx="1175100" cy="40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15875950" y="4086975"/>
            <a:ext cx="2083200" cy="960000"/>
          </a:xfrm>
          <a:prstGeom prst="ellipse">
            <a:avLst/>
          </a:prstGeom>
          <a:solidFill>
            <a:srgbClr val="626466"/>
          </a:solidFill>
          <a:ln w="9525" cap="flat" cmpd="sng">
            <a:solidFill>
              <a:srgbClr val="62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Download</a:t>
            </a:r>
            <a:endParaRPr sz="2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" name="Google Shape;144;p15"/>
          <p:cNvCxnSpPr/>
          <p:nvPr/>
        </p:nvCxnSpPr>
        <p:spPr>
          <a:xfrm flipH="1">
            <a:off x="15645813" y="2714450"/>
            <a:ext cx="984600" cy="960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15"/>
          <p:cNvSpPr/>
          <p:nvPr/>
        </p:nvSpPr>
        <p:spPr>
          <a:xfrm>
            <a:off x="15875950" y="1808875"/>
            <a:ext cx="2083200" cy="960000"/>
          </a:xfrm>
          <a:prstGeom prst="ellipse">
            <a:avLst/>
          </a:prstGeom>
          <a:solidFill>
            <a:srgbClr val="626466"/>
          </a:solidFill>
          <a:ln w="9525" cap="flat" cmpd="sng">
            <a:solidFill>
              <a:srgbClr val="62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Upload</a:t>
            </a:r>
            <a:endParaRPr sz="2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6" name="Google Shape;146;p15"/>
          <p:cNvCxnSpPr>
            <a:stCxn id="143" idx="0"/>
          </p:cNvCxnSpPr>
          <p:nvPr/>
        </p:nvCxnSpPr>
        <p:spPr>
          <a:xfrm rot="10800000">
            <a:off x="15714550" y="3792675"/>
            <a:ext cx="1203000" cy="29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7" name="Google Shape;14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225" y="6832687"/>
            <a:ext cx="2606600" cy="2606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15"/>
          <p:cNvSpPr/>
          <p:nvPr/>
        </p:nvSpPr>
        <p:spPr>
          <a:xfrm flipH="1">
            <a:off x="6497508" y="7932276"/>
            <a:ext cx="1175100" cy="40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11">
            <a:alphaModFix/>
          </a:blip>
          <a:srcRect l="18610" r="18791"/>
          <a:stretch/>
        </p:blipFill>
        <p:spPr>
          <a:xfrm>
            <a:off x="1866375" y="6393750"/>
            <a:ext cx="1376400" cy="123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97300" y="7932274"/>
            <a:ext cx="1281300" cy="128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4024399" y="6791763"/>
            <a:ext cx="2688451" cy="268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5"/>
          <p:cNvCxnSpPr>
            <a:stCxn id="149" idx="3"/>
          </p:cNvCxnSpPr>
          <p:nvPr/>
        </p:nvCxnSpPr>
        <p:spPr>
          <a:xfrm>
            <a:off x="3242775" y="7009500"/>
            <a:ext cx="939000" cy="413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5"/>
          <p:cNvCxnSpPr/>
          <p:nvPr/>
        </p:nvCxnSpPr>
        <p:spPr>
          <a:xfrm rot="10800000" flipH="1">
            <a:off x="3289425" y="8274899"/>
            <a:ext cx="845700" cy="43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1633388" y="0"/>
            <a:ext cx="15021227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3053050" y="-79900"/>
            <a:ext cx="1351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Flow Chart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5385550" y="3005175"/>
            <a:ext cx="1515300" cy="45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B5ED"/>
          </a:solidFill>
          <a:ln w="9525" cap="flat" cmpd="sng">
            <a:solidFill>
              <a:srgbClr val="23B5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303975" y="2361675"/>
            <a:ext cx="39264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"/>
              <a:buAutoNum type="arabicPeriod"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Download dataset from City of Chicago Data Portal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2764575" y="5463400"/>
            <a:ext cx="38016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4. Create summary tables for analysis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6969600" y="5463525"/>
            <a:ext cx="39264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5. Export results to CSV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1303975" y="5463400"/>
            <a:ext cx="39264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6. Visualize data using Excel and Power BI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2639775" y="2361825"/>
            <a:ext cx="39264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3. Create external tables in HiveQL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6969600" y="2361825"/>
            <a:ext cx="3926400" cy="197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2. Upload dataset to HDFS</a:t>
            </a:r>
            <a:endParaRPr sz="2500" b="1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1036025" y="3005175"/>
            <a:ext cx="1515300" cy="45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B5ED"/>
          </a:solidFill>
          <a:ln w="9525" cap="flat" cmpd="sng">
            <a:solidFill>
              <a:srgbClr val="23B5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16"/>
          <p:cNvSpPr/>
          <p:nvPr/>
        </p:nvSpPr>
        <p:spPr>
          <a:xfrm rot="10800000">
            <a:off x="11049900" y="6505450"/>
            <a:ext cx="1515300" cy="45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B5ED"/>
          </a:solidFill>
          <a:ln w="9525" cap="flat" cmpd="sng">
            <a:solidFill>
              <a:srgbClr val="23B5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16"/>
          <p:cNvSpPr/>
          <p:nvPr/>
        </p:nvSpPr>
        <p:spPr>
          <a:xfrm rot="10800000">
            <a:off x="5372525" y="6505450"/>
            <a:ext cx="1472100" cy="45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B5ED"/>
          </a:solidFill>
          <a:ln w="9525" cap="flat" cmpd="sng">
            <a:solidFill>
              <a:srgbClr val="23B5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6654625" y="3100600"/>
            <a:ext cx="1390800" cy="41583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3B5ED"/>
          </a:solidFill>
          <a:ln w="9525" cap="flat" cmpd="sng">
            <a:solidFill>
              <a:srgbClr val="23B5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1491938" y="0"/>
            <a:ext cx="15304112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053050" y="-79900"/>
            <a:ext cx="14164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of Analysis</a:t>
            </a:r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17"/>
          <p:cNvGrpSpPr/>
          <p:nvPr/>
        </p:nvGrpSpPr>
        <p:grpSpPr>
          <a:xfrm>
            <a:off x="424838" y="1986175"/>
            <a:ext cx="17438325" cy="9236750"/>
            <a:chOff x="646750" y="1902525"/>
            <a:chExt cx="17438325" cy="9236750"/>
          </a:xfrm>
        </p:grpSpPr>
        <p:sp>
          <p:nvSpPr>
            <p:cNvPr id="180" name="Google Shape;180;p17"/>
            <p:cNvSpPr/>
            <p:nvPr/>
          </p:nvSpPr>
          <p:spPr>
            <a:xfrm>
              <a:off x="646750" y="1902525"/>
              <a:ext cx="17141700" cy="7471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943375" y="2303975"/>
              <a:ext cx="17141700" cy="88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43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tep 1: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Downloaded the </a:t>
              </a:r>
              <a:r>
                <a:rPr lang="en-US" sz="4200" i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Chicago Crimes 2001–Present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dataset from the </a:t>
              </a:r>
              <a:r>
                <a:rPr lang="en-US" sz="4200" u="sng">
                  <a:solidFill>
                    <a:schemeClr val="hlink"/>
                  </a:solidFill>
                  <a:latin typeface="Inter"/>
                  <a:ea typeface="Inter"/>
                  <a:cs typeface="Inter"/>
                  <a:sym typeface="Inter"/>
                  <a:hlinkClick r:id="rId4"/>
                </a:rPr>
                <a:t>City of Chicago Data Portal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2: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Uploaded the CSV files to the Hadoop cluster (via HDFS).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3: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Created external Hive tables (chicago_raw, chicago_cleaned, and chicago_final) to store and manage data.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4: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Defined HiveQL schemas specifying key fields such as date, district, community area, latitude, longitude, and crime type.</a:t>
              </a:r>
              <a:endParaRPr sz="4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45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1491938" y="0"/>
            <a:ext cx="15304112" cy="1146239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2954400" y="88325"/>
            <a:ext cx="1416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of Analysis(Cont’d)</a:t>
            </a:r>
            <a:endParaRPr sz="6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8"/>
          <p:cNvGrpSpPr/>
          <p:nvPr/>
        </p:nvGrpSpPr>
        <p:grpSpPr>
          <a:xfrm>
            <a:off x="655350" y="1896800"/>
            <a:ext cx="16977275" cy="7677600"/>
            <a:chOff x="772775" y="1863375"/>
            <a:chExt cx="16977275" cy="7677600"/>
          </a:xfrm>
        </p:grpSpPr>
        <p:sp>
          <p:nvSpPr>
            <p:cNvPr id="190" name="Google Shape;190;p18"/>
            <p:cNvSpPr/>
            <p:nvPr/>
          </p:nvSpPr>
          <p:spPr>
            <a:xfrm>
              <a:off x="772775" y="1863375"/>
              <a:ext cx="16275300" cy="7677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972850" y="2310975"/>
              <a:ext cx="16777200" cy="7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5: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Cleaned data in Hive by removing null values, standardizing date formats, and selecting important columns.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6: 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Created summary tables to group data by year, district, time, and crime type.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7: 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Exported summary results to CSV for visualization.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en-US" sz="42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8: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Built visualizations using Excel 3D Maps and Power BI dashboards to show spatial and time-based crime trends.</a:t>
              </a:r>
              <a:endParaRPr sz="4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endParaRPr sz="4200"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1228</Words>
  <Application>Microsoft Office PowerPoint</Application>
  <PresentationFormat>Custom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Oswald</vt:lpstr>
      <vt:lpstr>Times New Roman</vt:lpstr>
      <vt:lpstr>Playfair Display</vt:lpstr>
      <vt:lpstr>Calibri</vt:lpstr>
      <vt:lpstr>Arial</vt:lpstr>
      <vt:lpstr>Bebas Neue</vt:lpstr>
      <vt:lpstr>Inter</vt:lpstr>
      <vt:lpstr>Blue and Green Modern Tech Branding Kit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Karla S</cp:lastModifiedBy>
  <cp:revision>2</cp:revision>
  <dcterms:modified xsi:type="dcterms:W3CDTF">2025-12-03T02:27:41Z</dcterms:modified>
</cp:coreProperties>
</file>